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0" r:id="rId9"/>
    <p:sldId id="302" r:id="rId10"/>
    <p:sldId id="283" r:id="rId11"/>
    <p:sldId id="304" r:id="rId12"/>
    <p:sldId id="269" r:id="rId13"/>
    <p:sldId id="303" r:id="rId14"/>
    <p:sldId id="308" r:id="rId15"/>
    <p:sldId id="309" r:id="rId16"/>
    <p:sldId id="311" r:id="rId17"/>
    <p:sldId id="313" r:id="rId18"/>
    <p:sldId id="314" r:id="rId19"/>
    <p:sldId id="310" r:id="rId20"/>
    <p:sldId id="317" r:id="rId21"/>
    <p:sldId id="315" r:id="rId22"/>
    <p:sldId id="316" r:id="rId23"/>
  </p:sldIdLst>
  <p:sldSz cx="9144000" cy="5143500" type="screen16x9"/>
  <p:notesSz cx="6858000" cy="9144000"/>
  <p:embeddedFontLst>
    <p:embeddedFont>
      <p:font typeface="Catamaran Light" panose="020B0604020202020204" charset="0"/>
      <p:regular r:id="rId25"/>
      <p:bold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Livvic" panose="020B0604020202020204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Oswald Regular" panose="020B0604020202020204" charset="0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AC642-16B3-4432-80D8-8E0A8A62278E}">
  <a:tblStyle styleId="{BB9AC642-16B3-4432-80D8-8E0A8A6227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3792" autoAdjust="0"/>
  </p:normalViewPr>
  <p:slideViewPr>
    <p:cSldViewPr snapToGrid="0">
      <p:cViewPr varScale="1">
        <p:scale>
          <a:sx n="78" d="100"/>
          <a:sy n="78" d="100"/>
        </p:scale>
        <p:origin x="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6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7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17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b5ed6a7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b5ed6a7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Explain Naïve Bayes Algorithm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Naïve Bayes calculates probability of target variable based off other key variables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Problem statement is classification, fits Naïve Bayes as it is a classification algorithm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Variables used in dataset for predicting mainly categorical, Naïve </a:t>
            </a:r>
            <a:r>
              <a:rPr lang="en-SG" dirty="0" err="1"/>
              <a:t>bayes</a:t>
            </a:r>
            <a:r>
              <a:rPr lang="en-SG" dirty="0"/>
              <a:t> perfect as it predicts probability with classes, while other classification algorithms cant use categorical datatypes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00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909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b5ed6a7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fb5ed6a7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005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4318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b5ed6a7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b5ed6a7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b5ed6a7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fb5ed6a7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b5ed6a7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b5ed6a7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Mention that we didn’t clean the data for </a:t>
            </a:r>
            <a:r>
              <a:rPr lang="en-SG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aircat</a:t>
            </a:r>
            <a:r>
              <a:rPr lang="en-SG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here, </a:t>
            </a:r>
            <a:r>
              <a:rPr lang="en-SG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bc</a:t>
            </a:r>
            <a:r>
              <a:rPr lang="en-SG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if we do then we’ll lose a lot of data from the start, so we clean separately later when we analyse </a:t>
            </a:r>
            <a:r>
              <a:rPr lang="en-SG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aircat</a:t>
            </a:r>
            <a:endParaRPr lang="en-SG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Can say our data roughly looks like the screen shot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b5ed6a7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fb5ed6a7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e13d9a7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e13d9a7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80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06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4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r="24219"/>
          <a:stretch/>
        </p:blipFill>
        <p:spPr>
          <a:xfrm>
            <a:off x="2214600" y="0"/>
            <a:ext cx="6929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104349"/>
            <a:ext cx="2402100" cy="1033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Group T08:</a:t>
            </a:r>
            <a:endParaRPr lang="e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Mark Tan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Shauna Tan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Jia Wen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Swee Sing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649175"/>
            <a:ext cx="4713300" cy="16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DSAI PROJECT:</a:t>
            </a:r>
            <a:endParaRPr sz="52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AVIATION</a:t>
            </a:r>
            <a:endParaRPr sz="52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7" name="Google Shape;127;p24"/>
          <p:cNvSpPr/>
          <p:nvPr/>
        </p:nvSpPr>
        <p:spPr>
          <a:xfrm rot="5400000">
            <a:off x="7354650" y="2417150"/>
            <a:ext cx="3358800" cy="2199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/>
          <p:nvPr/>
        </p:nvSpPr>
        <p:spPr>
          <a:xfrm>
            <a:off x="7099472" y="81070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1"/>
          <p:cNvSpPr/>
          <p:nvPr/>
        </p:nvSpPr>
        <p:spPr>
          <a:xfrm>
            <a:off x="5630819" y="499826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1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1"/>
          <p:cNvSpPr/>
          <p:nvPr/>
        </p:nvSpPr>
        <p:spPr>
          <a:xfrm>
            <a:off x="1142620" y="50660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 txBox="1">
            <a:spLocks noGrp="1"/>
          </p:cNvSpPr>
          <p:nvPr>
            <p:ph type="ctrTitle" idx="4"/>
          </p:nvPr>
        </p:nvSpPr>
        <p:spPr>
          <a:xfrm>
            <a:off x="5874139" y="862141"/>
            <a:ext cx="1252028" cy="691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AMATEUR</a:t>
            </a:r>
            <a:b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</a:b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BUILT</a:t>
            </a:r>
          </a:p>
        </p:txBody>
      </p:sp>
      <p:sp>
        <p:nvSpPr>
          <p:cNvPr id="597" name="Google Shape;597;p51"/>
          <p:cNvSpPr txBox="1">
            <a:spLocks noGrp="1"/>
          </p:cNvSpPr>
          <p:nvPr>
            <p:ph type="ctrTitle" idx="2"/>
          </p:nvPr>
        </p:nvSpPr>
        <p:spPr>
          <a:xfrm>
            <a:off x="1955139" y="818211"/>
            <a:ext cx="1305970" cy="739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AIRCRAFT</a:t>
            </a:r>
            <a:b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</a:b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MAKE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9718062-5CE9-43D3-B791-BBA6A50A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53" y="838958"/>
            <a:ext cx="617011" cy="61701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B557F8-A08F-4281-875A-42A3715C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708" y="836798"/>
            <a:ext cx="617011" cy="61701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047966-4D71-4ACE-B900-231F90C02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09" y="1591892"/>
            <a:ext cx="2947305" cy="30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017A0A5-A665-4154-8DFA-89D4CD9AC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86" y="1557937"/>
            <a:ext cx="3002812" cy="306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ctrTitle"/>
          </p:nvPr>
        </p:nvSpPr>
        <p:spPr>
          <a:xfrm>
            <a:off x="957961" y="414937"/>
            <a:ext cx="2192494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latin typeface="Oswald" panose="020B0604020202020204" charset="0"/>
              </a:rPr>
              <a:t>NUMBER OF ENGINES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sp>
        <p:nvSpPr>
          <p:cNvPr id="401" name="Google Shape;401;p43"/>
          <p:cNvSpPr txBox="1">
            <a:spLocks noGrp="1"/>
          </p:cNvSpPr>
          <p:nvPr>
            <p:ph type="ctrTitle" idx="3"/>
          </p:nvPr>
        </p:nvSpPr>
        <p:spPr>
          <a:xfrm>
            <a:off x="5083595" y="414937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latin typeface="Oswald" panose="020B0604020202020204" charset="0"/>
              </a:rPr>
              <a:t>WEATHER CONDITION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sp>
        <p:nvSpPr>
          <p:cNvPr id="402" name="Google Shape;402;p43"/>
          <p:cNvSpPr/>
          <p:nvPr/>
        </p:nvSpPr>
        <p:spPr>
          <a:xfrm rot="16200000" flipH="1">
            <a:off x="2433028" y="-702059"/>
            <a:ext cx="159303" cy="333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3"/>
          <p:cNvSpPr/>
          <p:nvPr/>
        </p:nvSpPr>
        <p:spPr>
          <a:xfrm rot="5400000">
            <a:off x="6474019" y="-741547"/>
            <a:ext cx="159304" cy="33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5201542-2291-448E-8E0D-9F855BA2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6" y="1045029"/>
            <a:ext cx="3578940" cy="368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F5515D0-15D7-463E-96C1-E7AC88966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16" y="1029661"/>
            <a:ext cx="3488811" cy="359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991114-AB44-453C-941D-7D49A4348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24" y="261044"/>
            <a:ext cx="538793" cy="53879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D70CD01-CA9C-481B-B11C-9034473A6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577" y="249103"/>
            <a:ext cx="538794" cy="5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 rot="-5400000" flipH="1">
            <a:off x="6227407" y="1857732"/>
            <a:ext cx="33942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ctrTitle"/>
          </p:nvPr>
        </p:nvSpPr>
        <p:spPr>
          <a:xfrm rot="5400000">
            <a:off x="6426669" y="182172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BROAD PHASE OF FLIGHT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34BC3A-5C31-4578-81A2-63EF18A1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4" y="712257"/>
            <a:ext cx="667702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1"/>
          <p:cNvSpPr/>
          <p:nvPr/>
        </p:nvSpPr>
        <p:spPr>
          <a:xfrm>
            <a:off x="4281050" y="461106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51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1"/>
          <p:cNvSpPr/>
          <p:nvPr/>
        </p:nvSpPr>
        <p:spPr>
          <a:xfrm>
            <a:off x="720000" y="47586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51"/>
          <p:cNvSpPr txBox="1">
            <a:spLocks noGrp="1"/>
          </p:cNvSpPr>
          <p:nvPr>
            <p:ph type="ctrTitle"/>
          </p:nvPr>
        </p:nvSpPr>
        <p:spPr>
          <a:xfrm rot="5400000">
            <a:off x="6910506" y="1414622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latin typeface="Oswald" panose="020B0604020202020204" charset="0"/>
              </a:rPr>
              <a:t>INJURY BREAKDOWN</a:t>
            </a:r>
            <a:endParaRPr b="0" dirty="0">
              <a:latin typeface="Oswald" panose="020B0604020202020204" charset="0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ctrTitle" idx="4"/>
          </p:nvPr>
        </p:nvSpPr>
        <p:spPr>
          <a:xfrm>
            <a:off x="4384807" y="706933"/>
            <a:ext cx="1386900" cy="956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TOTAL</a:t>
            </a:r>
            <a:b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</a:b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FATAL</a:t>
            </a:r>
            <a:b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</a:b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INJURIES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sp>
        <p:nvSpPr>
          <p:cNvPr id="597" name="Google Shape;597;p51"/>
          <p:cNvSpPr txBox="1">
            <a:spLocks noGrp="1"/>
          </p:cNvSpPr>
          <p:nvPr>
            <p:ph type="ctrTitle" idx="2"/>
          </p:nvPr>
        </p:nvSpPr>
        <p:spPr>
          <a:xfrm>
            <a:off x="1432219" y="917514"/>
            <a:ext cx="1305970" cy="687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INJURY</a:t>
            </a:r>
            <a:b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</a:b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SEVERITY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grpSp>
        <p:nvGrpSpPr>
          <p:cNvPr id="20" name="Google Shape;4267;p61">
            <a:extLst>
              <a:ext uri="{FF2B5EF4-FFF2-40B4-BE49-F238E27FC236}">
                <a16:creationId xmlns:a16="http://schemas.microsoft.com/office/drawing/2014/main" id="{9C3C0B5E-4287-4BF5-B91B-CB8BDE18B0BA}"/>
              </a:ext>
            </a:extLst>
          </p:cNvPr>
          <p:cNvGrpSpPr/>
          <p:nvPr/>
        </p:nvGrpSpPr>
        <p:grpSpPr>
          <a:xfrm>
            <a:off x="932339" y="982713"/>
            <a:ext cx="481528" cy="452877"/>
            <a:chOff x="6649231" y="1500021"/>
            <a:chExt cx="390287" cy="367065"/>
          </a:xfrm>
          <a:solidFill>
            <a:schemeClr val="bg1"/>
          </a:solidFill>
        </p:grpSpPr>
        <p:sp>
          <p:nvSpPr>
            <p:cNvPr id="21" name="Google Shape;4268;p61">
              <a:extLst>
                <a:ext uri="{FF2B5EF4-FFF2-40B4-BE49-F238E27FC236}">
                  <a16:creationId xmlns:a16="http://schemas.microsoft.com/office/drawing/2014/main" id="{0FF2105D-65C4-4C61-AE4B-795C1890CED0}"/>
                </a:ext>
              </a:extLst>
            </p:cNvPr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Google Shape;4269;p61">
              <a:extLst>
                <a:ext uri="{FF2B5EF4-FFF2-40B4-BE49-F238E27FC236}">
                  <a16:creationId xmlns:a16="http://schemas.microsoft.com/office/drawing/2014/main" id="{CF0CD8A9-6F1C-4679-9FDC-44D18FE4E3A2}"/>
                </a:ext>
              </a:extLst>
            </p:cNvPr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Google Shape;4270;p61">
              <a:extLst>
                <a:ext uri="{FF2B5EF4-FFF2-40B4-BE49-F238E27FC236}">
                  <a16:creationId xmlns:a16="http://schemas.microsoft.com/office/drawing/2014/main" id="{DB955AFB-7A5D-4D77-B03D-CC614DC00B4B}"/>
                </a:ext>
              </a:extLst>
            </p:cNvPr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4271;p61">
              <a:extLst>
                <a:ext uri="{FF2B5EF4-FFF2-40B4-BE49-F238E27FC236}">
                  <a16:creationId xmlns:a16="http://schemas.microsoft.com/office/drawing/2014/main" id="{110D55C7-7BB7-452F-9B43-A592A904621D}"/>
                </a:ext>
              </a:extLst>
            </p:cNvPr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4272;p61">
              <a:extLst>
                <a:ext uri="{FF2B5EF4-FFF2-40B4-BE49-F238E27FC236}">
                  <a16:creationId xmlns:a16="http://schemas.microsoft.com/office/drawing/2014/main" id="{6DA3305C-497E-4C2B-9D22-BF2D2944EC9B}"/>
                </a:ext>
              </a:extLst>
            </p:cNvPr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4273;p61">
              <a:extLst>
                <a:ext uri="{FF2B5EF4-FFF2-40B4-BE49-F238E27FC236}">
                  <a16:creationId xmlns:a16="http://schemas.microsoft.com/office/drawing/2014/main" id="{F82D884E-F566-447D-89AB-64F75C25D019}"/>
                </a:ext>
              </a:extLst>
            </p:cNvPr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4274;p61">
              <a:extLst>
                <a:ext uri="{FF2B5EF4-FFF2-40B4-BE49-F238E27FC236}">
                  <a16:creationId xmlns:a16="http://schemas.microsoft.com/office/drawing/2014/main" id="{9B771281-4BDA-4C76-8BF1-50C15D341D18}"/>
                </a:ext>
              </a:extLst>
            </p:cNvPr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4275;p61">
              <a:extLst>
                <a:ext uri="{FF2B5EF4-FFF2-40B4-BE49-F238E27FC236}">
                  <a16:creationId xmlns:a16="http://schemas.microsoft.com/office/drawing/2014/main" id="{B4581D97-FFE4-4376-946D-4CCB86934664}"/>
                </a:ext>
              </a:extLst>
            </p:cNvPr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4276;p61">
              <a:extLst>
                <a:ext uri="{FF2B5EF4-FFF2-40B4-BE49-F238E27FC236}">
                  <a16:creationId xmlns:a16="http://schemas.microsoft.com/office/drawing/2014/main" id="{9EBE51E2-57D9-481B-9AEF-6D0CBF979D70}"/>
                </a:ext>
              </a:extLst>
            </p:cNvPr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4277;p61">
              <a:extLst>
                <a:ext uri="{FF2B5EF4-FFF2-40B4-BE49-F238E27FC236}">
                  <a16:creationId xmlns:a16="http://schemas.microsoft.com/office/drawing/2014/main" id="{2DDE454F-AF90-43E3-AAE0-E84137EDDC83}"/>
                </a:ext>
              </a:extLst>
            </p:cNvPr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4278;p61">
              <a:extLst>
                <a:ext uri="{FF2B5EF4-FFF2-40B4-BE49-F238E27FC236}">
                  <a16:creationId xmlns:a16="http://schemas.microsoft.com/office/drawing/2014/main" id="{FF999287-C33E-48F4-B763-6B419B59038F}"/>
                </a:ext>
              </a:extLst>
            </p:cNvPr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4279;p61">
              <a:extLst>
                <a:ext uri="{FF2B5EF4-FFF2-40B4-BE49-F238E27FC236}">
                  <a16:creationId xmlns:a16="http://schemas.microsoft.com/office/drawing/2014/main" id="{516E96C6-D38D-42E9-8BF9-09428A520907}"/>
                </a:ext>
              </a:extLst>
            </p:cNvPr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4399;p61">
            <a:extLst>
              <a:ext uri="{FF2B5EF4-FFF2-40B4-BE49-F238E27FC236}">
                <a16:creationId xmlns:a16="http://schemas.microsoft.com/office/drawing/2014/main" id="{6DADE193-7868-4366-8445-104D6526D8B5}"/>
              </a:ext>
            </a:extLst>
          </p:cNvPr>
          <p:cNvGrpSpPr/>
          <p:nvPr/>
        </p:nvGrpSpPr>
        <p:grpSpPr>
          <a:xfrm>
            <a:off x="5823660" y="1045513"/>
            <a:ext cx="599089" cy="469145"/>
            <a:chOff x="4878379" y="2473892"/>
            <a:chExt cx="367161" cy="287523"/>
          </a:xfrm>
          <a:solidFill>
            <a:schemeClr val="bg1"/>
          </a:solidFill>
        </p:grpSpPr>
        <p:sp>
          <p:nvSpPr>
            <p:cNvPr id="34" name="Google Shape;4400;p61">
              <a:extLst>
                <a:ext uri="{FF2B5EF4-FFF2-40B4-BE49-F238E27FC236}">
                  <a16:creationId xmlns:a16="http://schemas.microsoft.com/office/drawing/2014/main" id="{400D5F49-3B0D-4106-B2B8-89B40092DCB5}"/>
                </a:ext>
              </a:extLst>
            </p:cNvPr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Google Shape;4401;p61">
              <a:extLst>
                <a:ext uri="{FF2B5EF4-FFF2-40B4-BE49-F238E27FC236}">
                  <a16:creationId xmlns:a16="http://schemas.microsoft.com/office/drawing/2014/main" id="{B9F90720-FEE2-4BDF-94EB-9B7C4AC9AA9A}"/>
                </a:ext>
              </a:extLst>
            </p:cNvPr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4402;p61">
              <a:extLst>
                <a:ext uri="{FF2B5EF4-FFF2-40B4-BE49-F238E27FC236}">
                  <a16:creationId xmlns:a16="http://schemas.microsoft.com/office/drawing/2014/main" id="{614FB2CC-6BE5-4F1C-8DC2-7744D9A14A0C}"/>
                </a:ext>
              </a:extLst>
            </p:cNvPr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Google Shape;4403;p61">
              <a:extLst>
                <a:ext uri="{FF2B5EF4-FFF2-40B4-BE49-F238E27FC236}">
                  <a16:creationId xmlns:a16="http://schemas.microsoft.com/office/drawing/2014/main" id="{1AE24246-7B0B-44C5-B075-2D883D29EA80}"/>
                </a:ext>
              </a:extLst>
            </p:cNvPr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4404;p61">
              <a:extLst>
                <a:ext uri="{FF2B5EF4-FFF2-40B4-BE49-F238E27FC236}">
                  <a16:creationId xmlns:a16="http://schemas.microsoft.com/office/drawing/2014/main" id="{E6BABFA9-29D0-43FA-A9D2-9D917FC2E2AA}"/>
                </a:ext>
              </a:extLst>
            </p:cNvPr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D28853-BBC5-4304-8093-7FC10DD38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3" y="1644069"/>
            <a:ext cx="2913373" cy="300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35067C9-C3D9-4C18-BA1B-715E6CA9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30" y="1625227"/>
            <a:ext cx="3064851" cy="306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08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 rot="5400000">
            <a:off x="-659991" y="2007574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ctrTitle"/>
          </p:nvPr>
        </p:nvSpPr>
        <p:spPr>
          <a:xfrm rot="-5400000">
            <a:off x="-212439" y="178266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chemeClr val="lt1"/>
                </a:solidFill>
                <a:latin typeface="Oswald" panose="020B0604020202020204" charset="0"/>
              </a:rPr>
              <a:t>DISTRIBUTION</a:t>
            </a:r>
            <a:endParaRPr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Mercury is the closest planet to the Sun and the smallest one in our Solar System—it’s only a bit larger than our Moon. The planet’s name has nothing to do with the liquid metal, since it was named after the Roman messenger god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7E7F8B-F428-4C00-906E-DD38C24E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99" y="522924"/>
            <a:ext cx="6006295" cy="40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7396225" y="25"/>
            <a:ext cx="1747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man, skiing, snow, shirt&#10;&#10;Description automatically generated">
            <a:extLst>
              <a:ext uri="{FF2B5EF4-FFF2-40B4-BE49-F238E27FC236}">
                <a16:creationId xmlns:a16="http://schemas.microsoft.com/office/drawing/2014/main" id="{ED05D864-9B9D-49FC-AF33-DE7DC22BB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5"/>
          <a:stretch/>
        </p:blipFill>
        <p:spPr>
          <a:xfrm>
            <a:off x="-1" y="0"/>
            <a:ext cx="7396225" cy="5143500"/>
          </a:xfrm>
          <a:prstGeom prst="rect">
            <a:avLst/>
          </a:prstGeom>
        </p:spPr>
      </p:pic>
      <p:sp>
        <p:nvSpPr>
          <p:cNvPr id="169" name="Google Shape;169;p28"/>
          <p:cNvSpPr/>
          <p:nvPr/>
        </p:nvSpPr>
        <p:spPr>
          <a:xfrm rot="5400000">
            <a:off x="1521575" y="-185400"/>
            <a:ext cx="1554900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ctrTitle"/>
          </p:nvPr>
        </p:nvSpPr>
        <p:spPr>
          <a:xfrm>
            <a:off x="886875" y="666750"/>
            <a:ext cx="24144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NAÏVE BAYES</a:t>
            </a:r>
            <a:endParaRPr sz="36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4324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E29CA54-AAD1-4FD0-984B-298C32DA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0" y="1538092"/>
            <a:ext cx="3633860" cy="29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CC2BF2-32BF-43F4-B41A-550AACBA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753" y="1561822"/>
            <a:ext cx="3574068" cy="287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70;p37">
            <a:extLst>
              <a:ext uri="{FF2B5EF4-FFF2-40B4-BE49-F238E27FC236}">
                <a16:creationId xmlns:a16="http://schemas.microsoft.com/office/drawing/2014/main" id="{0F29A5BA-3BE8-40E4-B269-2C242503CCB1}"/>
              </a:ext>
            </a:extLst>
          </p:cNvPr>
          <p:cNvSpPr/>
          <p:nvPr/>
        </p:nvSpPr>
        <p:spPr>
          <a:xfrm rot="10800000" flipH="1">
            <a:off x="536120" y="230568"/>
            <a:ext cx="33942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73;p37">
            <a:extLst>
              <a:ext uri="{FF2B5EF4-FFF2-40B4-BE49-F238E27FC236}">
                <a16:creationId xmlns:a16="http://schemas.microsoft.com/office/drawing/2014/main" id="{05968ED0-AF70-419B-9A7E-5A94106570DA}"/>
              </a:ext>
            </a:extLst>
          </p:cNvPr>
          <p:cNvSpPr txBox="1">
            <a:spLocks/>
          </p:cNvSpPr>
          <p:nvPr/>
        </p:nvSpPr>
        <p:spPr>
          <a:xfrm>
            <a:off x="739780" y="45689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SINGLE VARIABLE PREDICTION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EC3A02-2DE3-4763-BEA9-BC345878238D}"/>
              </a:ext>
            </a:extLst>
          </p:cNvPr>
          <p:cNvSpPr/>
          <p:nvPr/>
        </p:nvSpPr>
        <p:spPr>
          <a:xfrm>
            <a:off x="536119" y="2229266"/>
            <a:ext cx="3633861" cy="7141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SG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075EB5-9A43-4565-9C41-C3BCEE74588A}"/>
              </a:ext>
            </a:extLst>
          </p:cNvPr>
          <p:cNvSpPr/>
          <p:nvPr/>
        </p:nvSpPr>
        <p:spPr>
          <a:xfrm>
            <a:off x="536118" y="3724344"/>
            <a:ext cx="3633861" cy="714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SG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4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0;p37">
            <a:extLst>
              <a:ext uri="{FF2B5EF4-FFF2-40B4-BE49-F238E27FC236}">
                <a16:creationId xmlns:a16="http://schemas.microsoft.com/office/drawing/2014/main" id="{0F29A5BA-3BE8-40E4-B269-2C242503CCB1}"/>
              </a:ext>
            </a:extLst>
          </p:cNvPr>
          <p:cNvSpPr/>
          <p:nvPr/>
        </p:nvSpPr>
        <p:spPr>
          <a:xfrm rot="10800000" flipH="1">
            <a:off x="536120" y="230568"/>
            <a:ext cx="33942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73;p37">
            <a:extLst>
              <a:ext uri="{FF2B5EF4-FFF2-40B4-BE49-F238E27FC236}">
                <a16:creationId xmlns:a16="http://schemas.microsoft.com/office/drawing/2014/main" id="{05968ED0-AF70-419B-9A7E-5A94106570DA}"/>
              </a:ext>
            </a:extLst>
          </p:cNvPr>
          <p:cNvSpPr txBox="1">
            <a:spLocks/>
          </p:cNvSpPr>
          <p:nvPr/>
        </p:nvSpPr>
        <p:spPr>
          <a:xfrm>
            <a:off x="739780" y="46552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TWO VARIABLE PREDICTION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B327D8B-5F60-408B-800B-D505FF53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07" y="2256888"/>
            <a:ext cx="3316681" cy="17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02;p43">
            <a:extLst>
              <a:ext uri="{FF2B5EF4-FFF2-40B4-BE49-F238E27FC236}">
                <a16:creationId xmlns:a16="http://schemas.microsoft.com/office/drawing/2014/main" id="{B2D5ED72-6983-4895-BE0C-E2A8511B243E}"/>
              </a:ext>
            </a:extLst>
          </p:cNvPr>
          <p:cNvSpPr/>
          <p:nvPr/>
        </p:nvSpPr>
        <p:spPr>
          <a:xfrm rot="16200000" flipH="1">
            <a:off x="2116270" y="483820"/>
            <a:ext cx="159303" cy="333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400;p43">
            <a:extLst>
              <a:ext uri="{FF2B5EF4-FFF2-40B4-BE49-F238E27FC236}">
                <a16:creationId xmlns:a16="http://schemas.microsoft.com/office/drawing/2014/main" id="{2BF1AA7C-E609-4567-B1A7-D6ED51CC70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5783" y="1655264"/>
            <a:ext cx="3334874" cy="497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0" dirty="0">
                <a:latin typeface="Oswald" panose="020B0604020202020204" charset="0"/>
              </a:rPr>
              <a:t>Aircraft Category Pairs</a:t>
            </a:r>
            <a:endParaRPr sz="1800" b="0" dirty="0">
              <a:solidFill>
                <a:schemeClr val="lt1"/>
              </a:solidFill>
              <a:latin typeface="Oswald" panose="020B0604020202020204" charset="0"/>
            </a:endParaRPr>
          </a:p>
        </p:txBody>
      </p:sp>
      <p:sp>
        <p:nvSpPr>
          <p:cNvPr id="13" name="Google Shape;402;p43">
            <a:extLst>
              <a:ext uri="{FF2B5EF4-FFF2-40B4-BE49-F238E27FC236}">
                <a16:creationId xmlns:a16="http://schemas.microsoft.com/office/drawing/2014/main" id="{212D3C0F-8C46-4DCE-8396-7FF549A66672}"/>
              </a:ext>
            </a:extLst>
          </p:cNvPr>
          <p:cNvSpPr/>
          <p:nvPr/>
        </p:nvSpPr>
        <p:spPr>
          <a:xfrm rot="16200000" flipH="1">
            <a:off x="6477694" y="483821"/>
            <a:ext cx="159303" cy="333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400;p43">
            <a:extLst>
              <a:ext uri="{FF2B5EF4-FFF2-40B4-BE49-F238E27FC236}">
                <a16:creationId xmlns:a16="http://schemas.microsoft.com/office/drawing/2014/main" id="{4B777039-B615-4C1A-9EF7-39E7F208BD45}"/>
              </a:ext>
            </a:extLst>
          </p:cNvPr>
          <p:cNvSpPr txBox="1">
            <a:spLocks/>
          </p:cNvSpPr>
          <p:nvPr/>
        </p:nvSpPr>
        <p:spPr>
          <a:xfrm>
            <a:off x="4863810" y="1654188"/>
            <a:ext cx="3334874" cy="49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Amateur Built Pairs</a:t>
            </a: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</p:txBody>
      </p:sp>
      <p:sp>
        <p:nvSpPr>
          <p:cNvPr id="16" name="Google Shape;400;p43">
            <a:extLst>
              <a:ext uri="{FF2B5EF4-FFF2-40B4-BE49-F238E27FC236}">
                <a16:creationId xmlns:a16="http://schemas.microsoft.com/office/drawing/2014/main" id="{6EEC1176-43EA-49BD-B22A-D1CD2A3D3B66}"/>
              </a:ext>
            </a:extLst>
          </p:cNvPr>
          <p:cNvSpPr txBox="1">
            <a:spLocks/>
          </p:cNvSpPr>
          <p:nvPr/>
        </p:nvSpPr>
        <p:spPr>
          <a:xfrm>
            <a:off x="565783" y="1654905"/>
            <a:ext cx="3334874" cy="49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Average Accuracy Scores</a:t>
            </a: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4D602-108B-48FC-9690-F4403073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4" y="2256888"/>
            <a:ext cx="3378507" cy="178539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6121A46E-7F6B-4137-B27F-230D1D68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9" y="2333249"/>
            <a:ext cx="3382798" cy="16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 animBg="1"/>
      <p:bldP spid="14" grpId="0"/>
      <p:bldP spid="14" grpId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83;p51">
            <a:extLst>
              <a:ext uri="{FF2B5EF4-FFF2-40B4-BE49-F238E27FC236}">
                <a16:creationId xmlns:a16="http://schemas.microsoft.com/office/drawing/2014/main" id="{CADF3C8E-D790-4B05-975B-0F92AA5D3905}"/>
              </a:ext>
            </a:extLst>
          </p:cNvPr>
          <p:cNvSpPr/>
          <p:nvPr/>
        </p:nvSpPr>
        <p:spPr>
          <a:xfrm>
            <a:off x="1397116" y="1665405"/>
            <a:ext cx="1746543" cy="430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597;p51">
            <a:extLst>
              <a:ext uri="{FF2B5EF4-FFF2-40B4-BE49-F238E27FC236}">
                <a16:creationId xmlns:a16="http://schemas.microsoft.com/office/drawing/2014/main" id="{EC687E48-4D7D-46DF-9085-019A806D1594}"/>
              </a:ext>
            </a:extLst>
          </p:cNvPr>
          <p:cNvSpPr txBox="1">
            <a:spLocks/>
          </p:cNvSpPr>
          <p:nvPr/>
        </p:nvSpPr>
        <p:spPr>
          <a:xfrm>
            <a:off x="1519064" y="1667333"/>
            <a:ext cx="1531158" cy="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vvic"/>
              <a:buNone/>
              <a:defRPr sz="6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Livvic"/>
              <a:buNone/>
              <a:tabLst/>
              <a:defRPr/>
            </a:pP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6-Variables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1DF9CD4D-0D7D-410C-AB64-D4E1196C1187}"/>
              </a:ext>
            </a:extLst>
          </p:cNvPr>
          <p:cNvSpPr/>
          <p:nvPr/>
        </p:nvSpPr>
        <p:spPr>
          <a:xfrm rot="10800000" flipH="1">
            <a:off x="536120" y="230568"/>
            <a:ext cx="33942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73;p37">
            <a:extLst>
              <a:ext uri="{FF2B5EF4-FFF2-40B4-BE49-F238E27FC236}">
                <a16:creationId xmlns:a16="http://schemas.microsoft.com/office/drawing/2014/main" id="{26FA2CD5-1CF0-4AFA-AAE9-5E4F0C4C4DE8}"/>
              </a:ext>
            </a:extLst>
          </p:cNvPr>
          <p:cNvSpPr txBox="1">
            <a:spLocks/>
          </p:cNvSpPr>
          <p:nvPr/>
        </p:nvSpPr>
        <p:spPr>
          <a:xfrm>
            <a:off x="739780" y="448268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MULTI VARIABLE PREDICTION</a:t>
            </a:r>
          </a:p>
        </p:txBody>
      </p:sp>
      <p:sp>
        <p:nvSpPr>
          <p:cNvPr id="25" name="Google Shape;583;p51">
            <a:extLst>
              <a:ext uri="{FF2B5EF4-FFF2-40B4-BE49-F238E27FC236}">
                <a16:creationId xmlns:a16="http://schemas.microsoft.com/office/drawing/2014/main" id="{BAF38963-B95A-4D44-8D21-A69A88D33430}"/>
              </a:ext>
            </a:extLst>
          </p:cNvPr>
          <p:cNvSpPr/>
          <p:nvPr/>
        </p:nvSpPr>
        <p:spPr>
          <a:xfrm>
            <a:off x="5684731" y="1664063"/>
            <a:ext cx="1746543" cy="430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597;p51">
            <a:extLst>
              <a:ext uri="{FF2B5EF4-FFF2-40B4-BE49-F238E27FC236}">
                <a16:creationId xmlns:a16="http://schemas.microsoft.com/office/drawing/2014/main" id="{F75AE8AC-C606-46E7-BAFB-30B7F42E2042}"/>
              </a:ext>
            </a:extLst>
          </p:cNvPr>
          <p:cNvSpPr txBox="1">
            <a:spLocks/>
          </p:cNvSpPr>
          <p:nvPr/>
        </p:nvSpPr>
        <p:spPr>
          <a:xfrm>
            <a:off x="5806679" y="1694035"/>
            <a:ext cx="1521868" cy="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vvic"/>
              <a:buNone/>
              <a:defRPr sz="6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Livvic"/>
              <a:buNone/>
              <a:tabLst/>
              <a:defRPr/>
            </a:pP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8-Variables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036093-A7E6-4AA8-AF3E-CEC30D2D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4" y="2746632"/>
            <a:ext cx="4225759" cy="6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DA98CEC-F0EC-4DDE-8D7C-0C23F9EB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1" y="2746632"/>
            <a:ext cx="4187209" cy="6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6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l="4131"/>
          <a:stretch/>
        </p:blipFill>
        <p:spPr>
          <a:xfrm>
            <a:off x="0" y="25"/>
            <a:ext cx="73962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 rot="5400000">
            <a:off x="4417175" y="-185400"/>
            <a:ext cx="1554900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4163475" y="666750"/>
            <a:ext cx="24144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CONCLUSION</a:t>
            </a:r>
            <a:endParaRPr sz="36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396225" y="25"/>
            <a:ext cx="1747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1;p28">
            <a:extLst>
              <a:ext uri="{FF2B5EF4-FFF2-40B4-BE49-F238E27FC236}">
                <a16:creationId xmlns:a16="http://schemas.microsoft.com/office/drawing/2014/main" id="{98737778-86EE-47DA-9E62-32CBE0EAD8B3}"/>
              </a:ext>
            </a:extLst>
          </p:cNvPr>
          <p:cNvSpPr txBox="1">
            <a:spLocks/>
          </p:cNvSpPr>
          <p:nvPr/>
        </p:nvSpPr>
        <p:spPr>
          <a:xfrm rot="5400000">
            <a:off x="7294578" y="37226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vvic"/>
              <a:buNone/>
              <a:defRPr sz="6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8330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Oswald" panose="020B0604020202020204" charset="0"/>
              </a:rPr>
              <a:t>TABLE OF CONTENTS</a:t>
            </a:r>
            <a:endParaRPr sz="2400" dirty="0">
              <a:latin typeface="Oswald" panose="020B0604020202020204" charset="0"/>
            </a:endParaRPr>
          </a:p>
        </p:txBody>
      </p:sp>
      <p:sp>
        <p:nvSpPr>
          <p:cNvPr id="133" name="Google Shape;133;p25"/>
          <p:cNvSpPr/>
          <p:nvPr/>
        </p:nvSpPr>
        <p:spPr>
          <a:xfrm rot="-5400000" flipH="1">
            <a:off x="-988496" y="988545"/>
            <a:ext cx="5202091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ctrTitle" idx="6"/>
          </p:nvPr>
        </p:nvSpPr>
        <p:spPr>
          <a:xfrm>
            <a:off x="3427999" y="22489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0" dirty="0">
                <a:latin typeface="Oswald Regular"/>
                <a:ea typeface="Oswald Regular"/>
                <a:cs typeface="Oswald Regular"/>
                <a:sym typeface="Oswald Regular"/>
              </a:rPr>
              <a:t>DATA ANALYSIS</a:t>
            </a:r>
            <a:endParaRPr sz="2000" b="0" dirty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3428000" y="590225"/>
            <a:ext cx="2678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dirty="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0" dirty="0">
                <a:latin typeface="Oswald" panose="020B0604020202020204" charset="0"/>
                <a:ea typeface="Oswald Regular"/>
                <a:cs typeface="Oswald Regular"/>
                <a:sym typeface="Oswald Regular"/>
              </a:rPr>
              <a:t>PROBLEM STATEMENT</a:t>
            </a:r>
            <a:endParaRPr sz="2000" b="0" dirty="0">
              <a:latin typeface="Oswald" panose="020B0604020202020204" charset="0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ctrTitle" idx="3"/>
          </p:nvPr>
        </p:nvSpPr>
        <p:spPr>
          <a:xfrm>
            <a:off x="3427989" y="145153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0" dirty="0">
                <a:latin typeface="Oswald" panose="020B0604020202020204" charset="0"/>
                <a:ea typeface="Oswald Regular"/>
                <a:cs typeface="Oswald Regular"/>
                <a:sym typeface="Oswald Regular"/>
              </a:rPr>
              <a:t>CLEANING THE DATA</a:t>
            </a:r>
            <a:endParaRPr sz="2000" b="0" dirty="0">
              <a:latin typeface="Oswald" panose="020B0604020202020204" charset="0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ctrTitle" idx="13"/>
          </p:nvPr>
        </p:nvSpPr>
        <p:spPr>
          <a:xfrm>
            <a:off x="3427999" y="307296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0">
                <a:latin typeface="Oswald Regular"/>
                <a:ea typeface="Oswald Regular"/>
                <a:cs typeface="Oswald Regular"/>
                <a:sym typeface="Oswald Regular"/>
              </a:rPr>
              <a:t>NAIVE BAYES</a:t>
            </a:r>
            <a:endParaRPr sz="2000" b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ctrTitle" idx="16"/>
          </p:nvPr>
        </p:nvSpPr>
        <p:spPr>
          <a:xfrm>
            <a:off x="3427999" y="39076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0">
                <a:latin typeface="Oswald Regular"/>
                <a:ea typeface="Oswald Regular"/>
                <a:cs typeface="Oswald Regular"/>
                <a:sym typeface="Oswald Regular"/>
              </a:rPr>
              <a:t>CONCLUSION</a:t>
            </a:r>
            <a:endParaRPr sz="2000" b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6;p30">
            <a:extLst>
              <a:ext uri="{FF2B5EF4-FFF2-40B4-BE49-F238E27FC236}">
                <a16:creationId xmlns:a16="http://schemas.microsoft.com/office/drawing/2014/main" id="{FFCD6674-CDF6-4875-BBF6-642A57F5823F}"/>
              </a:ext>
            </a:extLst>
          </p:cNvPr>
          <p:cNvSpPr/>
          <p:nvPr/>
        </p:nvSpPr>
        <p:spPr>
          <a:xfrm rot="5400000">
            <a:off x="1356938" y="-488210"/>
            <a:ext cx="1214503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97;p30">
            <a:extLst>
              <a:ext uri="{FF2B5EF4-FFF2-40B4-BE49-F238E27FC236}">
                <a16:creationId xmlns:a16="http://schemas.microsoft.com/office/drawing/2014/main" id="{0921CF70-79AA-4CF0-83B3-6744780167A2}"/>
              </a:ext>
            </a:extLst>
          </p:cNvPr>
          <p:cNvSpPr txBox="1">
            <a:spLocks/>
          </p:cNvSpPr>
          <p:nvPr/>
        </p:nvSpPr>
        <p:spPr>
          <a:xfrm>
            <a:off x="767563" y="386423"/>
            <a:ext cx="2579878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Regular"/>
                <a:ea typeface="Oswald Regular"/>
                <a:cs typeface="Oswald Regular"/>
                <a:sym typeface="Oswald Regular"/>
              </a:rPr>
              <a:t>INTERESTING FINDINGS</a:t>
            </a:r>
          </a:p>
        </p:txBody>
      </p:sp>
      <p:sp>
        <p:nvSpPr>
          <p:cNvPr id="9" name="Google Shape;400;p43">
            <a:extLst>
              <a:ext uri="{FF2B5EF4-FFF2-40B4-BE49-F238E27FC236}">
                <a16:creationId xmlns:a16="http://schemas.microsoft.com/office/drawing/2014/main" id="{B3BE1B45-2DDA-4AA3-8634-74A3B2588461}"/>
              </a:ext>
            </a:extLst>
          </p:cNvPr>
          <p:cNvSpPr txBox="1">
            <a:spLocks/>
          </p:cNvSpPr>
          <p:nvPr/>
        </p:nvSpPr>
        <p:spPr>
          <a:xfrm>
            <a:off x="461339" y="1953598"/>
            <a:ext cx="7921772" cy="268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Data heavily skewed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61815-732D-4F14-B583-49FF90EA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87" y="869795"/>
            <a:ext cx="3282022" cy="32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00;p43">
            <a:extLst>
              <a:ext uri="{FF2B5EF4-FFF2-40B4-BE49-F238E27FC236}">
                <a16:creationId xmlns:a16="http://schemas.microsoft.com/office/drawing/2014/main" id="{6FEBC6C6-453A-4B27-8350-98AE7545299A}"/>
              </a:ext>
            </a:extLst>
          </p:cNvPr>
          <p:cNvSpPr txBox="1">
            <a:spLocks/>
          </p:cNvSpPr>
          <p:nvPr/>
        </p:nvSpPr>
        <p:spPr>
          <a:xfrm>
            <a:off x="461339" y="2705695"/>
            <a:ext cx="7921772" cy="268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Visible differences in accuracy scores of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868BBAC-2DF5-40A6-83D9-B2EFA03D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62" y="869795"/>
            <a:ext cx="2902778" cy="29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0BF89FC-E527-4F84-B601-C70B12B75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52" y="1763471"/>
            <a:ext cx="3382798" cy="16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6;p30">
            <a:extLst>
              <a:ext uri="{FF2B5EF4-FFF2-40B4-BE49-F238E27FC236}">
                <a16:creationId xmlns:a16="http://schemas.microsoft.com/office/drawing/2014/main" id="{FFCD6674-CDF6-4875-BBF6-642A57F5823F}"/>
              </a:ext>
            </a:extLst>
          </p:cNvPr>
          <p:cNvSpPr/>
          <p:nvPr/>
        </p:nvSpPr>
        <p:spPr>
          <a:xfrm rot="5400000">
            <a:off x="1624356" y="-488210"/>
            <a:ext cx="1214503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97;p30">
            <a:extLst>
              <a:ext uri="{FF2B5EF4-FFF2-40B4-BE49-F238E27FC236}">
                <a16:creationId xmlns:a16="http://schemas.microsoft.com/office/drawing/2014/main" id="{0921CF70-79AA-4CF0-83B3-6744780167A2}"/>
              </a:ext>
            </a:extLst>
          </p:cNvPr>
          <p:cNvSpPr txBox="1">
            <a:spLocks/>
          </p:cNvSpPr>
          <p:nvPr/>
        </p:nvSpPr>
        <p:spPr>
          <a:xfrm>
            <a:off x="1043607" y="369171"/>
            <a:ext cx="2579878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r>
              <a:rPr kumimoji="0" lang="en-SG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Regular"/>
                <a:ea typeface="Oswald Regular"/>
                <a:cs typeface="Oswald Regular"/>
                <a:sym typeface="Oswald Regular"/>
              </a:rPr>
              <a:t>WORK DISTRIBUTION</a:t>
            </a:r>
          </a:p>
        </p:txBody>
      </p:sp>
      <p:sp>
        <p:nvSpPr>
          <p:cNvPr id="9" name="Google Shape;400;p43">
            <a:extLst>
              <a:ext uri="{FF2B5EF4-FFF2-40B4-BE49-F238E27FC236}">
                <a16:creationId xmlns:a16="http://schemas.microsoft.com/office/drawing/2014/main" id="{B3BE1B45-2DDA-4AA3-8634-74A3B2588461}"/>
              </a:ext>
            </a:extLst>
          </p:cNvPr>
          <p:cNvSpPr txBox="1">
            <a:spLocks/>
          </p:cNvSpPr>
          <p:nvPr/>
        </p:nvSpPr>
        <p:spPr>
          <a:xfrm>
            <a:off x="728757" y="1953598"/>
            <a:ext cx="5137205" cy="268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Data Cleaning – Shauna &amp; Mark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Data Analysis – Shauna &amp; Mark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Naïve Bayes Research &amp; Implementation – Jia Wen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Naive Bayes (Additional) – Jia Wen, Shauna, Mark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swald" panose="020B0604020202020204" charset="0"/>
                <a:sym typeface="Livvic"/>
              </a:rPr>
              <a:t>Slides – Shauna, 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ivvic"/>
              <a:buNone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20B0604020202020204" charset="0"/>
              <a:sym typeface="Livvic"/>
            </a:endParaRPr>
          </a:p>
        </p:txBody>
      </p:sp>
      <p:sp>
        <p:nvSpPr>
          <p:cNvPr id="5" name="Google Shape;582;p51">
            <a:extLst>
              <a:ext uri="{FF2B5EF4-FFF2-40B4-BE49-F238E27FC236}">
                <a16:creationId xmlns:a16="http://schemas.microsoft.com/office/drawing/2014/main" id="{DF64E74A-F40E-432B-9181-1FEDF62F392A}"/>
              </a:ext>
            </a:extLst>
          </p:cNvPr>
          <p:cNvSpPr/>
          <p:nvPr/>
        </p:nvSpPr>
        <p:spPr>
          <a:xfrm>
            <a:off x="7720642" y="0"/>
            <a:ext cx="1423358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984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l="25608" r="25613"/>
          <a:stretch/>
        </p:blipFill>
        <p:spPr>
          <a:xfrm>
            <a:off x="5381625" y="0"/>
            <a:ext cx="3762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26351" y="21234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 dirty="0">
                <a:latin typeface="Oswald" panose="020B0604020202020204" charset="0"/>
              </a:rPr>
              <a:t>Q &amp; A</a:t>
            </a:r>
            <a:endParaRPr sz="8000" dirty="0">
              <a:latin typeface="Oswald" panose="020B0604020202020204" charset="0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l="13412" t="10836" b="6947"/>
          <a:stretch/>
        </p:blipFill>
        <p:spPr>
          <a:xfrm>
            <a:off x="0" y="25"/>
            <a:ext cx="81253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7396225" y="25"/>
            <a:ext cx="1747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1" name="Google Shape;151;p26"/>
          <p:cNvSpPr/>
          <p:nvPr/>
        </p:nvSpPr>
        <p:spPr>
          <a:xfrm rot="5400000">
            <a:off x="4417175" y="-185400"/>
            <a:ext cx="1554900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/>
          </p:nvPr>
        </p:nvSpPr>
        <p:spPr>
          <a:xfrm>
            <a:off x="4163475" y="666750"/>
            <a:ext cx="24144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PROBLEM</a:t>
            </a:r>
            <a:endParaRPr sz="36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STATEMENT</a:t>
            </a:r>
            <a:endParaRPr sz="36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l="25608" r="25613"/>
          <a:stretch/>
        </p:blipFill>
        <p:spPr>
          <a:xfrm>
            <a:off x="5381625" y="0"/>
            <a:ext cx="3762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>
            <a:spLocks noGrp="1"/>
          </p:cNvSpPr>
          <p:nvPr>
            <p:ph type="subTitle" idx="1"/>
          </p:nvPr>
        </p:nvSpPr>
        <p:spPr>
          <a:xfrm flipH="1">
            <a:off x="847275" y="1577400"/>
            <a:ext cx="34872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 dirty="0"/>
              <a:t>Dataset used is the NTSB Aviation Accident Dataset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Oswald"/>
                <a:ea typeface="Oswald"/>
                <a:cs typeface="Oswald"/>
                <a:sym typeface="Oswald"/>
              </a:rPr>
              <a:t>Problem: Classification</a:t>
            </a: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SG" sz="1400" dirty="0"/>
              <a:t>Objective: To i</a:t>
            </a:r>
            <a:r>
              <a:rPr lang="es" sz="1400" dirty="0"/>
              <a:t>dentify significant variables that can accurately predict </a:t>
            </a:r>
            <a:r>
              <a:rPr lang="en-SG" sz="1400" dirty="0"/>
              <a:t>the</a:t>
            </a:r>
            <a:r>
              <a:rPr lang="es" sz="1400" dirty="0"/>
              <a:t> Injury Severity of accidents, i.e. whether the accident is fatal or non-fatal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833213" y="680700"/>
            <a:ext cx="40773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Oswald Regular"/>
                <a:ea typeface="Oswald Regular"/>
                <a:cs typeface="Oswald Regular"/>
                <a:sym typeface="Oswald Regular"/>
              </a:rPr>
              <a:t>WHAT IS THE PROBLEM?</a:t>
            </a:r>
            <a:endParaRPr b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A9B9D3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l="18669" r="19036"/>
          <a:stretch/>
        </p:blipFill>
        <p:spPr>
          <a:xfrm>
            <a:off x="5381625" y="-9525"/>
            <a:ext cx="3762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A9B9D3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7396225" y="25"/>
            <a:ext cx="1747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r="21519"/>
          <a:stretch/>
        </p:blipFill>
        <p:spPr>
          <a:xfrm>
            <a:off x="0" y="25"/>
            <a:ext cx="73962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 rot="5400000">
            <a:off x="1521575" y="-185400"/>
            <a:ext cx="1554900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ctrTitle"/>
          </p:nvPr>
        </p:nvSpPr>
        <p:spPr>
          <a:xfrm>
            <a:off x="886875" y="666750"/>
            <a:ext cx="24144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CLEANING THE DATA</a:t>
            </a:r>
            <a:endParaRPr sz="3600"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Oswald Regular"/>
                <a:ea typeface="Oswald Regular"/>
                <a:cs typeface="Oswald Regular"/>
                <a:sym typeface="Oswald Regular"/>
              </a:rPr>
              <a:t>CLEANING THE DATA</a:t>
            </a:r>
            <a:endParaRPr b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3607486" y="-25500"/>
            <a:ext cx="3607500" cy="26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631875" y="953650"/>
            <a:ext cx="2480700" cy="13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Drop the columns unrelated to accidents or those which contain data we do not need, for example: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 dirty="0"/>
              <a:t>Event ID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 dirty="0"/>
              <a:t>Registration Number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 dirty="0"/>
              <a:t>Publication Data</a:t>
            </a:r>
            <a:endParaRPr sz="1200"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3"/>
          </p:nvPr>
        </p:nvSpPr>
        <p:spPr>
          <a:xfrm>
            <a:off x="4213664" y="13346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</a:rPr>
              <a:t>Blanks or unknown data do not provide us with any significant information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5"/>
          </p:nvPr>
        </p:nvSpPr>
        <p:spPr>
          <a:xfrm>
            <a:off x="631875" y="3457000"/>
            <a:ext cx="9939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For Injury Severity: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Change Fatal(n), where n is the number of fatalities, to just Fatal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 idx="2"/>
          </p:nvPr>
        </p:nvSpPr>
        <p:spPr>
          <a:xfrm>
            <a:off x="4213675" y="549550"/>
            <a:ext cx="2697900" cy="8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REMOVE ROWS WITH BLANKS/UNKNOWNS</a:t>
            </a:r>
            <a:endParaRPr sz="22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ctrTitle" idx="4"/>
          </p:nvPr>
        </p:nvSpPr>
        <p:spPr>
          <a:xfrm>
            <a:off x="631875" y="2734324"/>
            <a:ext cx="2871300" cy="8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OTHER SPECIFIC CLEANING</a:t>
            </a:r>
            <a:endParaRPr sz="2200" b="0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631875" y="3848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dirty="0">
                <a:latin typeface="Oswald Regular"/>
                <a:ea typeface="Oswald Regular"/>
                <a:cs typeface="Oswald Regular"/>
                <a:sym typeface="Oswald Regular"/>
              </a:rPr>
              <a:t>DROP COLUMNS</a:t>
            </a:r>
            <a:endParaRPr sz="2200" b="0" dirty="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 idx="7"/>
          </p:nvPr>
        </p:nvSpPr>
        <p:spPr>
          <a:xfrm>
            <a:off x="4295315" y="3109877"/>
            <a:ext cx="2015678" cy="7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dirty="0">
                <a:latin typeface="Oswald Regular"/>
                <a:ea typeface="Oswald Regular"/>
                <a:cs typeface="Oswald Regular"/>
                <a:sym typeface="Oswald Regular"/>
              </a:rPr>
              <a:t>OTHER SPECIFIC CLEANING</a:t>
            </a:r>
            <a:endParaRPr sz="2200" b="0" dirty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8"/>
          </p:nvPr>
        </p:nvSpPr>
        <p:spPr>
          <a:xfrm>
            <a:off x="1701975" y="3457000"/>
            <a:ext cx="13044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</a:rPr>
              <a:t>For Make: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</a:rPr>
              <a:t>Standardised casing (1st letter uppercase, followed by lowercase for the rest of the letters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8"/>
          </p:nvPr>
        </p:nvSpPr>
        <p:spPr>
          <a:xfrm>
            <a:off x="4304574" y="3845600"/>
            <a:ext cx="2341152" cy="906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Filter the data to include only Accidents (under Investigation Type) and those in USA (under Country)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B75F7E-B36E-4466-811F-D6245156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257"/>
            <a:ext cx="9144000" cy="3273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/>
      <p:bldP spid="182" grpId="0" build="p"/>
      <p:bldP spid="183" grpId="0" build="p"/>
      <p:bldP spid="184" grpId="0"/>
      <p:bldP spid="185" grpId="0"/>
      <p:bldP spid="186" grpId="0"/>
      <p:bldP spid="187" grpId="0"/>
      <p:bldP spid="188" grpId="0" build="p"/>
      <p:bldP spid="18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r="4131"/>
          <a:stretch/>
        </p:blipFill>
        <p:spPr>
          <a:xfrm>
            <a:off x="0" y="25"/>
            <a:ext cx="73962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5">
            <a:alphaModFix/>
          </a:blip>
          <a:srcRect t="2185" r="-2880" b="10025"/>
          <a:stretch/>
        </p:blipFill>
        <p:spPr>
          <a:xfrm>
            <a:off x="0" y="0"/>
            <a:ext cx="76302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 rot="5400000">
            <a:off x="4417175" y="-185400"/>
            <a:ext cx="1554900" cy="3005700"/>
          </a:xfrm>
          <a:prstGeom prst="rect">
            <a:avLst/>
          </a:prstGeom>
          <a:solidFill>
            <a:srgbClr val="556D96">
              <a:alpha val="87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4163475" y="666750"/>
            <a:ext cx="24144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DATA</a:t>
            </a:r>
            <a:endParaRPr sz="3600"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ANALYSIS</a:t>
            </a:r>
            <a:endParaRPr sz="3600"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b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396225" y="25"/>
            <a:ext cx="1747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1;p28">
            <a:extLst>
              <a:ext uri="{FF2B5EF4-FFF2-40B4-BE49-F238E27FC236}">
                <a16:creationId xmlns:a16="http://schemas.microsoft.com/office/drawing/2014/main" id="{98737778-86EE-47DA-9E62-32CBE0EAD8B3}"/>
              </a:ext>
            </a:extLst>
          </p:cNvPr>
          <p:cNvSpPr txBox="1">
            <a:spLocks/>
          </p:cNvSpPr>
          <p:nvPr/>
        </p:nvSpPr>
        <p:spPr>
          <a:xfrm rot="5400000">
            <a:off x="7294578" y="37226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vvic"/>
              <a:buNone/>
              <a:defRPr sz="6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b="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latin typeface="Oswald Regular" panose="020B0604020202020204" charset="0"/>
              </a:rPr>
              <a:t>EVENT DATE</a:t>
            </a:r>
            <a:endParaRPr b="0" dirty="0">
              <a:latin typeface="Oswald Regular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30CA5-33DB-4E79-B6C4-DA07E8F3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3" y="278426"/>
            <a:ext cx="3663132" cy="3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5" name="Google Shape;605;p52"/>
          <p:cNvSpPr/>
          <p:nvPr/>
        </p:nvSpPr>
        <p:spPr>
          <a:xfrm>
            <a:off x="3134105" y="2428155"/>
            <a:ext cx="889987" cy="99124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2"/>
          <p:cNvSpPr txBox="1"/>
          <p:nvPr/>
        </p:nvSpPr>
        <p:spPr>
          <a:xfrm>
            <a:off x="3115667" y="2488218"/>
            <a:ext cx="889987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Bar Plot of Number of Accidents Per Year </a:t>
            </a:r>
            <a:endParaRPr sz="12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B68FFB-6725-4724-BDCC-09656B1F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74" y="1982265"/>
            <a:ext cx="4024471" cy="26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7" name="Google Shape;607;p52"/>
          <p:cNvSpPr/>
          <p:nvPr/>
        </p:nvSpPr>
        <p:spPr>
          <a:xfrm>
            <a:off x="6070388" y="1654934"/>
            <a:ext cx="1702016" cy="550383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2"/>
          <p:cNvSpPr txBox="1"/>
          <p:nvPr/>
        </p:nvSpPr>
        <p:spPr>
          <a:xfrm>
            <a:off x="5970494" y="1670303"/>
            <a:ext cx="1788448" cy="34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Line Plot of Number of Accidents per Year</a:t>
            </a:r>
            <a:endParaRPr sz="12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BD5419-351D-45E7-AA63-40492D6969E1}"/>
              </a:ext>
            </a:extLst>
          </p:cNvPr>
          <p:cNvGrpSpPr/>
          <p:nvPr/>
        </p:nvGrpSpPr>
        <p:grpSpPr>
          <a:xfrm>
            <a:off x="2872697" y="601339"/>
            <a:ext cx="3398606" cy="3940822"/>
            <a:chOff x="2872697" y="804326"/>
            <a:chExt cx="3398606" cy="394082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3309C3-44E2-4301-8B53-FE81A41B8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697" y="1230471"/>
              <a:ext cx="3398606" cy="3514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607;p52">
              <a:extLst>
                <a:ext uri="{FF2B5EF4-FFF2-40B4-BE49-F238E27FC236}">
                  <a16:creationId xmlns:a16="http://schemas.microsoft.com/office/drawing/2014/main" id="{4B0E4D22-59E0-46BF-9603-707437E75F84}"/>
                </a:ext>
              </a:extLst>
            </p:cNvPr>
            <p:cNvSpPr/>
            <p:nvPr/>
          </p:nvSpPr>
          <p:spPr>
            <a:xfrm>
              <a:off x="3788117" y="804326"/>
              <a:ext cx="1702016" cy="514204"/>
            </a:xfrm>
            <a:prstGeom prst="rect">
              <a:avLst/>
            </a:prstGeom>
            <a:solidFill>
              <a:schemeClr val="accent1">
                <a:alpha val="617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8;p52">
              <a:extLst>
                <a:ext uri="{FF2B5EF4-FFF2-40B4-BE49-F238E27FC236}">
                  <a16:creationId xmlns:a16="http://schemas.microsoft.com/office/drawing/2014/main" id="{8828F6F6-C966-4BCB-8FDC-AD1F14E873A3}"/>
                </a:ext>
              </a:extLst>
            </p:cNvPr>
            <p:cNvSpPr txBox="1"/>
            <p:nvPr/>
          </p:nvSpPr>
          <p:spPr>
            <a:xfrm>
              <a:off x="3744901" y="804326"/>
              <a:ext cx="1788448" cy="355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Bar Plot of Number of Accidents per Quarter</a:t>
              </a:r>
              <a:endParaRPr sz="12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D7F814-4739-488F-94CC-10BDEC455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012" y="1959897"/>
            <a:ext cx="487500" cy="4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8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/>
          <p:nvPr/>
        </p:nvSpPr>
        <p:spPr>
          <a:xfrm>
            <a:off x="0" y="536435"/>
            <a:ext cx="3152700" cy="2421918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6"/>
          <p:cNvSpPr/>
          <p:nvPr/>
        </p:nvSpPr>
        <p:spPr>
          <a:xfrm>
            <a:off x="4643741" y="2843092"/>
            <a:ext cx="4500207" cy="1203533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 txBox="1">
            <a:spLocks noGrp="1"/>
          </p:cNvSpPr>
          <p:nvPr>
            <p:ph type="ctrTitle"/>
          </p:nvPr>
        </p:nvSpPr>
        <p:spPr>
          <a:xfrm>
            <a:off x="7228905" y="269120"/>
            <a:ext cx="1361700" cy="88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latin typeface="Oswald" panose="020B0604020202020204" charset="0"/>
              </a:rPr>
              <a:t>ENGINE TYPE</a:t>
            </a:r>
            <a:endParaRPr b="0" dirty="0">
              <a:latin typeface="Oswald" panose="020B0604020202020204" charset="0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6802329" y="2114088"/>
            <a:ext cx="29938" cy="5987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/>
          <p:nvPr/>
        </p:nvSpPr>
        <p:spPr>
          <a:xfrm>
            <a:off x="6840325" y="2114088"/>
            <a:ext cx="30422" cy="5987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"/>
          <p:cNvSpPr/>
          <p:nvPr/>
        </p:nvSpPr>
        <p:spPr>
          <a:xfrm>
            <a:off x="5613430" y="4220937"/>
            <a:ext cx="39802" cy="44096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6"/>
          <p:cNvSpPr/>
          <p:nvPr/>
        </p:nvSpPr>
        <p:spPr>
          <a:xfrm>
            <a:off x="5661961" y="4217907"/>
            <a:ext cx="8767" cy="50143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5518741" y="4217907"/>
            <a:ext cx="8361" cy="50143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6"/>
          <p:cNvSpPr/>
          <p:nvPr/>
        </p:nvSpPr>
        <p:spPr>
          <a:xfrm>
            <a:off x="5496854" y="4217907"/>
            <a:ext cx="8373" cy="50143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A43632-AB74-48F1-9856-9D17AB64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6" y="188560"/>
            <a:ext cx="3372075" cy="337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831949A-BF25-498F-B03A-8C34BF40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33" y="1186498"/>
            <a:ext cx="3487929" cy="35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430;p46">
            <a:extLst>
              <a:ext uri="{FF2B5EF4-FFF2-40B4-BE49-F238E27FC236}">
                <a16:creationId xmlns:a16="http://schemas.microsoft.com/office/drawing/2014/main" id="{7EEE909B-4207-422C-A6A3-1F3BC6C07F6E}"/>
              </a:ext>
            </a:extLst>
          </p:cNvPr>
          <p:cNvSpPr txBox="1">
            <a:spLocks/>
          </p:cNvSpPr>
          <p:nvPr/>
        </p:nvSpPr>
        <p:spPr>
          <a:xfrm>
            <a:off x="634908" y="3566891"/>
            <a:ext cx="1994869" cy="92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SG" b="0" dirty="0">
                <a:latin typeface="Oswald" panose="020B0604020202020204" charset="0"/>
              </a:rPr>
              <a:t>AIRCRAFT CATEGORY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93B3765-C778-4518-AC34-E65722F35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318" y="3626425"/>
            <a:ext cx="759754" cy="759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D1C41-A884-4AB4-BEBD-AC8AAC0BE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060" y="384270"/>
            <a:ext cx="658868" cy="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078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488</Words>
  <Application>Microsoft Office PowerPoint</Application>
  <PresentationFormat>On-screen Show (16:9)</PresentationFormat>
  <Paragraphs>93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Catamaran Light</vt:lpstr>
      <vt:lpstr>Oswald Regular</vt:lpstr>
      <vt:lpstr>Fira Sans Extra Condensed Medium</vt:lpstr>
      <vt:lpstr>Oswald</vt:lpstr>
      <vt:lpstr>Roboto</vt:lpstr>
      <vt:lpstr>Livvic</vt:lpstr>
      <vt:lpstr>Engineering Project Proposal by Slidesgo</vt:lpstr>
      <vt:lpstr>DSAI PROJECT: AVIATION</vt:lpstr>
      <vt:lpstr>TABLE OF CONTENTS</vt:lpstr>
      <vt:lpstr>01</vt:lpstr>
      <vt:lpstr>WHAT IS THE PROBLEM?</vt:lpstr>
      <vt:lpstr>CLEANING THE DATA</vt:lpstr>
      <vt:lpstr>CLEANING THE DATA</vt:lpstr>
      <vt:lpstr>DATA ANALYSIS</vt:lpstr>
      <vt:lpstr>EVENT DATE</vt:lpstr>
      <vt:lpstr>ENGINE TYPE</vt:lpstr>
      <vt:lpstr>AMATEUR BUILT</vt:lpstr>
      <vt:lpstr>NUMBER OF ENGINES</vt:lpstr>
      <vt:lpstr>BROAD PHASE OF FLIGHT</vt:lpstr>
      <vt:lpstr>INJURY BREAKDOWN</vt:lpstr>
      <vt:lpstr>DISTRIBUTION</vt:lpstr>
      <vt:lpstr>NAÏVE BAYES</vt:lpstr>
      <vt:lpstr>PowerPoint Presentation</vt:lpstr>
      <vt:lpstr>Aircraft Category Pairs</vt:lpstr>
      <vt:lpstr>PowerPoint Presentation</vt:lpstr>
      <vt:lpstr>CONCLUSION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DSAI PROJECT: AVIATION</dc:title>
  <cp:lastModifiedBy>#SHAUNA TAN LI-TING#</cp:lastModifiedBy>
  <cp:revision>36</cp:revision>
  <dcterms:modified xsi:type="dcterms:W3CDTF">2020-04-17T05:38:08Z</dcterms:modified>
</cp:coreProperties>
</file>